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move the slide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3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4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4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11DCD5B-D19A-45D5-9980-3462AB05FD4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Dieses Problem haben wir versucht zu lösen mit </a:t>
            </a:r>
            <a:r>
              <a:rPr b="1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StudIQ</a:t>
            </a: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: eine gamifizierte Lernwebsite für HTW-Studenten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4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C2BC40-3B21-433B-B2E4-BC9026AFAA60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Von Studenten für Studenten, den wir wissen wie es ist wenn man lieber mit seinen Freunden zocken will als Uni zu machen?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Warum also nicht verbinden?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Produktkonzept -&gt; Auswahl schon während Vortrag begründen!: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Für Studenten der HTW, damit man schnell zu den Modulen kommt -&gt; schneller Zugriff auf Quizze von Studenten aus höheren Semestern, die genau das gleiche Modul hatten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Persönliche Lernstatistik und Leaderboard für einen spielerischen Ansatz, der das Lernen vereinfacht/um Lernen anreizen soll/damit sich Lernen Leichter anfühlt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Ziel:  ein konsistentes Lernen gefördert wird, und es Leichter fällt mehr als 2 Tage vorher anzufangen mit dem lernen ( Consistency over Intesity, vllt fällt euch noch ein anderer Slogan ein?)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Z.B. beim Warten auf die Bahn -&gt; man ist eh am Handy, App öffnen und fix ein Quiz machen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4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D11E8D-16A5-424F-8086-02B8A0DC4B38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Wichitg erwähnen: WLAN Verbindung muss gewährleistet sein (hat man meistens, Offlinezugang wäre als nächstes Feature implementiert worden) und ein Browser (geräte unabhängig -&gt; eine Ausrede weniger)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4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18B6759-28BB-4747-8DBB-042FA1B09260}" type="slidenum"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6BA975D-779A-4EA2-A6E2-1AB21CCEE0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2E750A3-5E21-4B72-9F1A-D7FB609722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folie weiss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054E6615-BBE8-4EAE-B914-3A0BB2E005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FAA13A80-012A-4016-ABF4-2B9736222A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, 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4E553E1D-2902-400C-8875-834EEFAA1B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, Bild link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72A0DC86-33C1-4095-94BF-EA62DEAACB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el, Text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D1D0A6-8CCE-4E4A-8B97-496F04FF01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CE4C35-FC4F-4C75-A102-06C9C751AB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7051D9C-1F1F-4296-AB93-45036D8261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5EC5F38-37A0-4FA4-8039-21DF7C0377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B585068-B3BF-4EA6-B66B-9D4B2869AB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0D41CFA-9B8B-4A80-B51B-F34C98698D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35000"/>
                </a:srgbClr>
              </a:gs>
            </a:gsLst>
            <a:lin ang="54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algn="l" pos="180000"/>
                <a:tab algn="l" pos="360000"/>
                <a:tab algn="l" pos="540000"/>
              </a:tabLst>
            </a:pP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4" name="Gruppieren 8"/>
          <p:cNvGrpSpPr/>
          <p:nvPr/>
        </p:nvGrpSpPr>
        <p:grpSpPr>
          <a:xfrm>
            <a:off x="543960" y="461880"/>
            <a:ext cx="3399120" cy="425880"/>
            <a:chOff x="543960" y="461880"/>
            <a:chExt cx="3399120" cy="425880"/>
          </a:xfrm>
        </p:grpSpPr>
        <p:sp>
          <p:nvSpPr>
            <p:cNvPr id="5" name="Freihandform 11"/>
            <p:cNvSpPr/>
            <p:nvPr/>
          </p:nvSpPr>
          <p:spPr>
            <a:xfrm>
              <a:off x="176868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6" name="Freihandform 12"/>
            <p:cNvSpPr/>
            <p:nvPr/>
          </p:nvSpPr>
          <p:spPr>
            <a:xfrm>
              <a:off x="54396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" name="Freihandform 13"/>
            <p:cNvSpPr/>
            <p:nvPr/>
          </p:nvSpPr>
          <p:spPr>
            <a:xfrm>
              <a:off x="232560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8" name="PlaceHolder 1"/>
          <p:cNvSpPr>
            <a:spLocks noGrp="1"/>
          </p:cNvSpPr>
          <p:nvPr>
            <p:ph type="dt" idx="1"/>
          </p:nvPr>
        </p:nvSpPr>
        <p:spPr>
          <a:xfrm>
            <a:off x="538200" y="5895000"/>
            <a:ext cx="1797480" cy="2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01/25/2026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59" name="PlaceHolder 1"/>
          <p:cNvSpPr>
            <a:spLocks noGrp="1"/>
          </p:cNvSpPr>
          <p:nvPr>
            <p:ph type="ftr" idx="20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21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17B3BA50-9923-4C44-89E6-F9DAF7022E20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2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63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64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65" name="PlaceHolder 1"/>
          <p:cNvSpPr>
            <a:spLocks noGrp="1"/>
          </p:cNvSpPr>
          <p:nvPr>
            <p:ph type="ftr" idx="23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24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D977BD2B-A8D0-4612-9DE1-42B052CCF61D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5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format</a:t>
            </a:r>
            <a:endParaRPr b="0" lang="de-DE" sz="2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Seventh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7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73" name="Gruppieren 15"/>
          <p:cNvGrpSpPr/>
          <p:nvPr/>
        </p:nvGrpSpPr>
        <p:grpSpPr>
          <a:xfrm>
            <a:off x="8254440" y="461880"/>
            <a:ext cx="3399120" cy="425880"/>
            <a:chOff x="8254440" y="461880"/>
            <a:chExt cx="3399120" cy="425880"/>
          </a:xfrm>
        </p:grpSpPr>
        <p:sp>
          <p:nvSpPr>
            <p:cNvPr id="74" name="Freihandform 11"/>
            <p:cNvSpPr/>
            <p:nvPr/>
          </p:nvSpPr>
          <p:spPr>
            <a:xfrm>
              <a:off x="947916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5" name="Freihandform 12"/>
            <p:cNvSpPr/>
            <p:nvPr/>
          </p:nvSpPr>
          <p:spPr>
            <a:xfrm>
              <a:off x="825444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6" name="Freihandform 13"/>
            <p:cNvSpPr/>
            <p:nvPr/>
          </p:nvSpPr>
          <p:spPr>
            <a:xfrm>
              <a:off x="1003608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</a:t>
            </a:r>
            <a:r>
              <a:rPr b="0" lang="de-DE" sz="2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format</a:t>
            </a:r>
            <a:endParaRPr b="0" lang="de-DE" sz="2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Seventh Outline </a:t>
            </a: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8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82" name="Gruppieren 15"/>
          <p:cNvGrpSpPr/>
          <p:nvPr/>
        </p:nvGrpSpPr>
        <p:grpSpPr>
          <a:xfrm>
            <a:off x="8254440" y="461880"/>
            <a:ext cx="3399120" cy="425880"/>
            <a:chOff x="8254440" y="461880"/>
            <a:chExt cx="3399120" cy="425880"/>
          </a:xfrm>
        </p:grpSpPr>
        <p:sp>
          <p:nvSpPr>
            <p:cNvPr id="83" name="Freihandform 11"/>
            <p:cNvSpPr/>
            <p:nvPr/>
          </p:nvSpPr>
          <p:spPr>
            <a:xfrm>
              <a:off x="947916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4" name="Freihandform 12"/>
            <p:cNvSpPr/>
            <p:nvPr/>
          </p:nvSpPr>
          <p:spPr>
            <a:xfrm>
              <a:off x="825444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5" name="Freihandform 13"/>
            <p:cNvSpPr/>
            <p:nvPr/>
          </p:nvSpPr>
          <p:spPr>
            <a:xfrm>
              <a:off x="1003608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8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89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algn="l" pos="180000"/>
                <a:tab algn="l" pos="360000"/>
                <a:tab algn="l" pos="540000"/>
              </a:tabLst>
            </a:pP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90" name="Gruppieren 18"/>
          <p:cNvGrpSpPr/>
          <p:nvPr/>
        </p:nvGrpSpPr>
        <p:grpSpPr>
          <a:xfrm>
            <a:off x="543960" y="461880"/>
            <a:ext cx="3399120" cy="425880"/>
            <a:chOff x="543960" y="461880"/>
            <a:chExt cx="3399120" cy="425880"/>
          </a:xfrm>
        </p:grpSpPr>
        <p:sp>
          <p:nvSpPr>
            <p:cNvPr id="91" name="Freihandform 11"/>
            <p:cNvSpPr/>
            <p:nvPr/>
          </p:nvSpPr>
          <p:spPr>
            <a:xfrm>
              <a:off x="176868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2" name="Freihandform 12"/>
            <p:cNvSpPr/>
            <p:nvPr/>
          </p:nvSpPr>
          <p:spPr>
            <a:xfrm>
              <a:off x="54396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3" name="Freihandform 13"/>
            <p:cNvSpPr/>
            <p:nvPr/>
          </p:nvSpPr>
          <p:spPr>
            <a:xfrm>
              <a:off x="232560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94" name="PlaceHolder 1"/>
          <p:cNvSpPr>
            <a:spLocks noGrp="1"/>
          </p:cNvSpPr>
          <p:nvPr>
            <p:ph type="dt" idx="26"/>
          </p:nvPr>
        </p:nvSpPr>
        <p:spPr>
          <a:xfrm>
            <a:off x="538200" y="5895000"/>
            <a:ext cx="1797480" cy="2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9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98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35000"/>
                </a:srgbClr>
              </a:gs>
            </a:gsLst>
            <a:lin ang="54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algn="l" pos="180000"/>
                <a:tab algn="l" pos="360000"/>
                <a:tab algn="l" pos="540000"/>
              </a:tabLst>
            </a:pP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99" name="Gruppieren 12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0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02" name="PlaceHolder 1"/>
          <p:cNvSpPr>
            <a:spLocks noGrp="1"/>
          </p:cNvSpPr>
          <p:nvPr>
            <p:ph type="ftr" idx="27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28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2B33C6DC-4B4C-4A2B-8897-2573561470F9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29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0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9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0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11" name="PlaceHolder 1"/>
          <p:cNvSpPr>
            <a:spLocks noGrp="1"/>
          </p:cNvSpPr>
          <p:nvPr>
            <p:ph type="ftr" idx="30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 idx="31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945B4AA7-CF43-417B-9E35-784ADB18D902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 idx="32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15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6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17" name="PlaceHolder 1"/>
          <p:cNvSpPr>
            <a:spLocks noGrp="1"/>
          </p:cNvSpPr>
          <p:nvPr>
            <p:ph type="ftr" idx="33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 idx="34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D58484E0-9640-4992-9546-FF2AE69A3AB9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 idx="35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2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2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23" name="PlaceHolder 1"/>
          <p:cNvSpPr>
            <a:spLocks noGrp="1"/>
          </p:cNvSpPr>
          <p:nvPr>
            <p:ph type="ftr" idx="36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37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9C4BA084-41CF-4B8D-B1B8-3DC4F1827D7F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38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ftr" idx="2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3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C09F012D-20BD-4EDF-9827-3EBCF55B951C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dc1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18" name="Gruppieren 11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9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0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21" name="PlaceHolder 1"/>
          <p:cNvSpPr>
            <a:spLocks noGrp="1"/>
          </p:cNvSpPr>
          <p:nvPr>
            <p:ph type="ftr" idx="5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6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8C999114-236C-448E-B948-01DF43D84061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7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25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6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27" name="PlaceHolder 1"/>
          <p:cNvSpPr>
            <a:spLocks noGrp="1"/>
          </p:cNvSpPr>
          <p:nvPr>
            <p:ph type="ftr" idx="8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9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3CBB1312-83AB-444F-AE41-9395CDB73615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0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3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3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ftr" idx="11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2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BFC118F7-857A-4A33-8606-23E60816BC0C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3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3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3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9" name="PlaceHolder 1"/>
          <p:cNvSpPr>
            <a:spLocks noGrp="1"/>
          </p:cNvSpPr>
          <p:nvPr>
            <p:ph type="ftr" idx="14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5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5524A7B6-6E2A-4537-A220-A6D10485BA33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16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43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44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45" name="PlaceHolder 1"/>
          <p:cNvSpPr>
            <a:spLocks noGrp="1"/>
          </p:cNvSpPr>
          <p:nvPr>
            <p:ph type="ftr" idx="17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18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fld id="{A2374168-805B-417B-A92C-4671BCE44BF5}" type="slidenum"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1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19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format</a:t>
            </a:r>
            <a:endParaRPr b="0" lang="de-DE" sz="2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  <a:endParaRPr b="0" lang="de-DE" sz="18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Seventh Outline Level</a:t>
            </a:r>
            <a:endParaRPr b="0" lang="de-DE" sz="20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4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5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algn="l" pos="180000"/>
                  <a:tab algn="l" pos="360000"/>
                  <a:tab algn="l" pos="540000"/>
                </a:tabLst>
              </a:pPr>
              <a:endParaRPr b="0" lang="de-DE" sz="1800" strike="noStrike" u="non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686640" y="2340000"/>
            <a:ext cx="5505120" cy="16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de-DE" sz="32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Dein smarter </a:t>
            </a:r>
            <a:r>
              <a:rPr b="1" lang="de-DE" sz="3200" strike="noStrike" u="none">
                <a:solidFill>
                  <a:srgbClr val="000000"/>
                </a:solidFill>
                <a:effectLst/>
                <a:uFillTx/>
                <a:latin typeface="Open Sans SemiBold"/>
              </a:rPr>
              <a:t>Lernbegleiter</a:t>
            </a:r>
            <a:r>
              <a:rPr b="1" lang="de-DE" sz="32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 für die HTW</a:t>
            </a:r>
            <a:endParaRPr b="0" lang="de-DE" sz="32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1019520" y="4664160"/>
            <a:ext cx="3941280" cy="10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Software Engineering </a:t>
            </a: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e-DE" sz="16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H. Brudek, V. Karmanoczki, C. Langer, R. Mullagaliev, </a:t>
            </a:r>
            <a:r>
              <a:rPr b="1" lang="de-DE" sz="16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G.Richter, E. Wolf, G. Wulkow</a:t>
            </a: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Fakultät Informatik/ Mathematik</a:t>
            </a: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pic>
        <p:nvPicPr>
          <p:cNvPr id="134" name="Grafik 177" descr=""/>
          <p:cNvPicPr/>
          <p:nvPr/>
        </p:nvPicPr>
        <p:blipFill>
          <a:blip r:embed="rId1"/>
          <a:srcRect l="0" t="30074" r="0" b="23080"/>
          <a:stretch/>
        </p:blipFill>
        <p:spPr>
          <a:xfrm>
            <a:off x="1019520" y="2247120"/>
            <a:ext cx="34563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rafik 178" descr=""/>
          <p:cNvPicPr/>
          <p:nvPr/>
        </p:nvPicPr>
        <p:blipFill>
          <a:blip r:embed="rId2"/>
          <a:stretch/>
        </p:blipFill>
        <p:spPr>
          <a:xfrm rot="27600">
            <a:off x="8245440" y="3216240"/>
            <a:ext cx="4111200" cy="411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fld id="{E37AF82B-E180-48CF-A57A-2392BEAECE34}" type="datetime1">
              <a:rPr lang="en-US"/>
              <a:t>01/25/2026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hteck 3"/>
          <p:cNvSpPr/>
          <p:nvPr/>
        </p:nvSpPr>
        <p:spPr>
          <a:xfrm>
            <a:off x="5257800" y="6274800"/>
            <a:ext cx="941724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900" strike="noStrike" u="none">
                <a:solidFill>
                  <a:schemeClr val="lt1">
                    <a:lumMod val="75000"/>
                  </a:schemeClr>
                </a:solidFill>
                <a:effectLst/>
                <a:uFillTx/>
                <a:latin typeface="Open Sans"/>
              </a:rPr>
              <a:t>https://i.pinimg.com/1200x/aa/06/01/aa0601e9c9fc027c18f337ad60c52d5f.jpg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feld 4"/>
          <p:cNvSpPr/>
          <p:nvPr/>
        </p:nvSpPr>
        <p:spPr>
          <a:xfrm>
            <a:off x="602280" y="275760"/>
            <a:ext cx="2547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41280" y="101520"/>
            <a:ext cx="9259920" cy="61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7887240" y="3734280"/>
            <a:ext cx="5371560" cy="358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Diagramm 3"/>
          <p:cNvGrpSpPr/>
          <p:nvPr/>
        </p:nvGrpSpPr>
        <p:grpSpPr>
          <a:xfrm>
            <a:off x="0" y="1064520"/>
            <a:ext cx="12115800" cy="5073480"/>
            <a:chOff x="0" y="1064520"/>
            <a:chExt cx="12115800" cy="5073480"/>
          </a:xfrm>
        </p:grpSpPr>
        <p:sp>
          <p:nvSpPr>
            <p:cNvPr id="141" name=""/>
            <p:cNvSpPr/>
            <p:nvPr/>
          </p:nvSpPr>
          <p:spPr>
            <a:xfrm>
              <a:off x="0" y="1064520"/>
              <a:ext cx="12115800" cy="507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>
              <a:off x="2160" y="1064520"/>
              <a:ext cx="395784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61560" rIns="61560" tIns="2091240" bIns="1076400" anchor="t" anchorCtr="1">
              <a:noAutofit/>
            </a:bodyPr>
            <a:p>
              <a:pPr defTabSz="1066680"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50000"/>
                </a:lnSpc>
                <a:spcAft>
                  <a:spcPts val="1120"/>
                </a:spcAft>
                <a:tabLst>
                  <a:tab algn="l" pos="0"/>
                </a:tabLst>
              </a:pPr>
              <a:r>
                <a:rPr b="0" lang="en-GB" sz="24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Für</a:t>
              </a:r>
              <a:r>
                <a:rPr b="0" lang="en-GB" sz="32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 </a:t>
              </a:r>
              <a:r>
                <a:rPr b="0" lang="en-GB" sz="24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wen?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10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Studenten der HTW Dresden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"/>
            <p:cNvSpPr/>
            <p:nvPr/>
          </p:nvSpPr>
          <p:spPr>
            <a:xfrm>
              <a:off x="668880" y="1659240"/>
              <a:ext cx="2624400" cy="1689120"/>
            </a:xfrm>
            <a:prstGeom prst="ellipse">
              <a:avLst/>
            </a:prstGeom>
            <a:blipFill rotWithShape="0">
              <a:blip r:embed="rId1"/>
              <a:srcRect/>
              <a:stretch/>
            </a:blipFill>
            <a:ln>
              <a:noFill/>
            </a:ln>
          </p:spPr>
          <p:style>
            <a:lnRef idx="1"/>
            <a:fillRef idx="0"/>
            <a:effectRef idx="1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" name=""/>
            <p:cNvSpPr/>
            <p:nvPr/>
          </p:nvSpPr>
          <p:spPr>
            <a:xfrm>
              <a:off x="4079160" y="1064520"/>
              <a:ext cx="395748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19080" rIns="19080" tIns="2048760" bIns="1033920" anchor="t" anchorCtr="1">
              <a:noAutofit/>
            </a:bodyPr>
            <a:p>
              <a:pPr algn="ctr" defTabSz="1066680">
                <a:lnSpc>
                  <a:spcPct val="150000"/>
                </a:lnSpc>
                <a:spcAft>
                  <a:spcPts val="839"/>
                </a:spcAft>
                <a:tabLst>
                  <a:tab algn="l" pos="0"/>
                </a:tabLst>
              </a:pP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en-GB" sz="24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Unser Ziel: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800280">
                <a:lnSpc>
                  <a:spcPct val="90000"/>
                </a:lnSpc>
                <a:spcAft>
                  <a:spcPts val="269"/>
                </a:spcAft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Leichter Zugriff auf Lernmaterialien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Konsistentes und schnelles Lernen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"/>
            <p:cNvSpPr/>
            <p:nvPr/>
          </p:nvSpPr>
          <p:spPr>
            <a:xfrm>
              <a:off x="5158800" y="1368720"/>
              <a:ext cx="1797840" cy="1689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/>
            <a:fillRef idx="0"/>
            <a:effectRef idx="1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" name=""/>
            <p:cNvSpPr/>
            <p:nvPr/>
          </p:nvSpPr>
          <p:spPr>
            <a:xfrm>
              <a:off x="8155440" y="1064520"/>
              <a:ext cx="395784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numCol="1" spcCol="1440" lIns="61560" rIns="61560" tIns="2091240" bIns="1076400" anchor="t" anchorCtr="1">
              <a:noAutofit/>
            </a:bodyPr>
            <a:p>
              <a:pPr algn="ctr" defTabSz="1066680">
                <a:lnSpc>
                  <a:spcPct val="150000"/>
                </a:lnSpc>
                <a:spcAft>
                  <a:spcPts val="839"/>
                </a:spcAft>
                <a:tabLst>
                  <a:tab algn="l" pos="0"/>
                </a:tabLst>
              </a:pP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00000"/>
                </a:lnSpc>
                <a:spcAft>
                  <a:spcPts val="839"/>
                </a:spcAft>
                <a:tabLst>
                  <a:tab algn="l" pos="0"/>
                </a:tabLst>
              </a:pPr>
              <a:r>
                <a:rPr b="0" lang="en-GB" sz="24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Die wichtigsten Features:</a:t>
              </a:r>
              <a:endPara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800280">
                <a:lnSpc>
                  <a:spcPct val="90000"/>
                </a:lnSpc>
                <a:spcAft>
                  <a:spcPts val="269"/>
                </a:spcAft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Quizze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Lernstatistik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171360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algn="l" pos="0"/>
                </a:tabLst>
              </a:pPr>
              <a:r>
                <a:rPr b="0" lang="en-GB" sz="1800" strike="noStrike" u="none">
                  <a:solidFill>
                    <a:schemeClr val="dk2"/>
                  </a:solidFill>
                  <a:effectLst/>
                  <a:uFillTx/>
                  <a:latin typeface="Open Sans"/>
                </a:rPr>
                <a:t>Leaderboard 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"/>
            <p:cNvSpPr/>
            <p:nvPr/>
          </p:nvSpPr>
          <p:spPr>
            <a:xfrm>
              <a:off x="9235440" y="1368720"/>
              <a:ext cx="1797480" cy="1689120"/>
            </a:xfrm>
            <a:prstGeom prst="ellipse">
              <a:avLst/>
            </a:prstGeom>
            <a:solidFill>
              <a:schemeClr val="dk2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1"/>
            <a:fillRef idx="0"/>
            <a:effectRef idx="1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484920" y="5464440"/>
              <a:ext cx="11145960" cy="1800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noFill/>
            <a:ln>
              <a:noFill/>
            </a:ln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1"/>
            <a:fillRef idx="0"/>
            <a:effectRef idx="1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9" name="PlaceHolder 2"/>
          <p:cNvSpPr/>
          <p:nvPr/>
        </p:nvSpPr>
        <p:spPr>
          <a:xfrm>
            <a:off x="374040" y="252360"/>
            <a:ext cx="11114640" cy="8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de-DE" sz="36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Unser</a:t>
            </a:r>
            <a:r>
              <a:rPr b="0" lang="de-DE" sz="30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 </a:t>
            </a:r>
            <a:r>
              <a:rPr b="0" lang="de-DE" sz="36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Produktkonzept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Grafik 8" descr=""/>
          <p:cNvPicPr/>
          <p:nvPr/>
        </p:nvPicPr>
        <p:blipFill>
          <a:blip r:embed="rId2"/>
          <a:stretch/>
        </p:blipFill>
        <p:spPr>
          <a:xfrm>
            <a:off x="4969440" y="1272240"/>
            <a:ext cx="2253240" cy="201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rafik 11" descr=""/>
          <p:cNvPicPr/>
          <p:nvPr/>
        </p:nvPicPr>
        <p:blipFill>
          <a:blip r:embed="rId3"/>
          <a:stretch/>
        </p:blipFill>
        <p:spPr>
          <a:xfrm>
            <a:off x="8071560" y="1117080"/>
            <a:ext cx="3327480" cy="212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38200" y="376200"/>
            <a:ext cx="11114640" cy="8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4400" strike="noStrike" u="none">
                <a:solidFill>
                  <a:srgbClr val="ea7500"/>
                </a:solidFill>
                <a:effectLst/>
                <a:uFillTx/>
                <a:latin typeface="Open Sans SemiBold"/>
              </a:rPr>
              <a:t>Unsere Architektur</a:t>
            </a:r>
            <a:endParaRPr b="0" lang="de-DE" sz="44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30720" y="4278600"/>
            <a:ext cx="5541480" cy="2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chemeClr val="lt1">
                    <a:lumMod val="50000"/>
                  </a:schemeClr>
                </a:solidFill>
                <a:effectLst/>
                <a:uFillTx/>
                <a:latin typeface="Open Sans"/>
              </a:rPr>
              <a:t>C4-Modell Level 2</a:t>
            </a:r>
            <a:endParaRPr b="0" lang="de-DE" sz="14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ftr" idx="42"/>
          </p:nvPr>
        </p:nvSpPr>
        <p:spPr>
          <a:xfrm>
            <a:off x="2520000" y="6539760"/>
            <a:ext cx="824400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  <a:def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de-DE" sz="10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Präsentation vom Prototypen StudIQ / Fakultät Informatik/Mathematik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Textfeld 1"/>
          <p:cNvSpPr/>
          <p:nvPr/>
        </p:nvSpPr>
        <p:spPr>
          <a:xfrm flipH="1">
            <a:off x="3797280" y="2823120"/>
            <a:ext cx="54111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C4 Modell einfügen!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02200" y="1371600"/>
            <a:ext cx="10242000" cy="290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Grafik 2" descr=""/>
          <p:cNvPicPr/>
          <p:nvPr/>
        </p:nvPicPr>
        <p:blipFill>
          <a:blip r:embed="rId2"/>
          <a:stretch/>
        </p:blipFill>
        <p:spPr>
          <a:xfrm rot="27600">
            <a:off x="8703000" y="3445200"/>
            <a:ext cx="4111200" cy="411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"/>
          <p:cNvSpPr txBox="1"/>
          <p:nvPr/>
        </p:nvSpPr>
        <p:spPr>
          <a:xfrm>
            <a:off x="457200" y="6400800"/>
            <a:ext cx="93726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sp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184DFC1-BE5C-4B69-BFC2-41AED4953460}" type="slidenum">
              <a:t>4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fld id="{CC8B544C-62E9-42AB-A67A-FBD8EB97F7DB}" type="datetime1">
              <a:rPr lang="en-US"/>
              <a:t>01/25/2026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38200" y="2544840"/>
            <a:ext cx="5375880" cy="57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3600" strike="noStrike" u="none">
                <a:solidFill>
                  <a:schemeClr val="dk1"/>
                </a:solidFill>
                <a:effectLst/>
                <a:uFillTx/>
                <a:latin typeface="Open Sans SemiBold"/>
              </a:rPr>
              <a:t>Vielen Dank für die Aufmerksamkeit!</a:t>
            </a:r>
            <a:endParaRPr b="0" lang="de-DE" sz="3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38200" y="3905280"/>
            <a:ext cx="5375880" cy="231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de-DE" sz="16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H. Brudek, V. Karmanoczki, C. Langer, R. Mullagaliev, G.Richter, E. Wolf</a:t>
            </a: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algn="l" pos="0"/>
              </a:tabLst>
            </a:pPr>
            <a:endParaRPr b="0" lang="de-DE" sz="1600" strike="noStrike" u="non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pic>
        <p:nvPicPr>
          <p:cNvPr id="161" name="Grafik 189" descr=""/>
          <p:cNvPicPr/>
          <p:nvPr/>
        </p:nvPicPr>
        <p:blipFill>
          <a:blip r:embed="rId1"/>
          <a:stretch/>
        </p:blipFill>
        <p:spPr>
          <a:xfrm>
            <a:off x="457200" y="0"/>
            <a:ext cx="2513880" cy="251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Grafik 1" descr=""/>
          <p:cNvPicPr/>
          <p:nvPr/>
        </p:nvPicPr>
        <p:blipFill>
          <a:blip r:embed="rId2"/>
          <a:stretch/>
        </p:blipFill>
        <p:spPr>
          <a:xfrm rot="27600">
            <a:off x="6844680" y="1616400"/>
            <a:ext cx="4111200" cy="411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feld 2"/>
          <p:cNvSpPr/>
          <p:nvPr/>
        </p:nvSpPr>
        <p:spPr>
          <a:xfrm>
            <a:off x="761040" y="410760"/>
            <a:ext cx="29235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Quellen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Rechteck 3"/>
          <p:cNvSpPr/>
          <p:nvPr/>
        </p:nvSpPr>
        <p:spPr>
          <a:xfrm>
            <a:off x="684360" y="1618560"/>
            <a:ext cx="58298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Open Sans"/>
              </a:rPr>
              <a:t>https://freemiumicons.com/icon/personalized-learning/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HTWD_PPT-Master_20230612_eingeb</Template>
  <TotalTime>6</TotalTime>
  <Application>LibreOffice/25.2.7.2$Linux_X86_64 LibreOffice_project/520$Build-2</Application>
  <AppVersion>15.0000</AppVersion>
  <Words>411</Words>
  <Paragraphs>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2025-06-30T14:12:32Z</dcterms:created>
  <dc:creator>C Lina</dc:creator>
  <dc:description/>
  <dc:language>de-DE</dc:language>
  <cp:lastModifiedBy/>
  <dcterms:modified xsi:type="dcterms:W3CDTF">2026-01-25T18:59:53Z</dcterms:modified>
  <cp:revision>39</cp:revision>
  <dc:subject/>
  <dc:title>StudIQ –  Lernen an der HTW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Breitbild</vt:lpwstr>
  </property>
  <property fmtid="{D5CDD505-2E9C-101B-9397-08002B2CF9AE}" pid="4" name="Slides">
    <vt:i4>7</vt:i4>
  </property>
</Properties>
</file>